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5789613" cy="84899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0CDD-9EE7-4EEC-A0B9-61E36A942064}" type="datetimeFigureOut">
              <a:rPr kumimoji="1" lang="ja-JP" altLang="en-US" smtClean="0"/>
              <a:pPr/>
              <a:t>2017/10/31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FCF8-0092-4D85-A1F1-14FF563AE02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0CDD-9EE7-4EEC-A0B9-61E36A942064}" type="datetimeFigureOut">
              <a:rPr kumimoji="1" lang="ja-JP" altLang="en-US" smtClean="0"/>
              <a:pPr/>
              <a:t>2017/10/31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FCF8-0092-4D85-A1F1-14FF563AE02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0CDD-9EE7-4EEC-A0B9-61E36A942064}" type="datetimeFigureOut">
              <a:rPr kumimoji="1" lang="ja-JP" altLang="en-US" smtClean="0"/>
              <a:pPr/>
              <a:t>2017/10/31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FCF8-0092-4D85-A1F1-14FF563AE02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0CDD-9EE7-4EEC-A0B9-61E36A942064}" type="datetimeFigureOut">
              <a:rPr kumimoji="1" lang="ja-JP" altLang="en-US" smtClean="0"/>
              <a:pPr/>
              <a:t>2017/10/31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FCF8-0092-4D85-A1F1-14FF563AE02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0CDD-9EE7-4EEC-A0B9-61E36A942064}" type="datetimeFigureOut">
              <a:rPr kumimoji="1" lang="ja-JP" altLang="en-US" smtClean="0"/>
              <a:pPr/>
              <a:t>2017/10/31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FCF8-0092-4D85-A1F1-14FF563AE02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0CDD-9EE7-4EEC-A0B9-61E36A942064}" type="datetimeFigureOut">
              <a:rPr kumimoji="1" lang="ja-JP" altLang="en-US" smtClean="0"/>
              <a:pPr/>
              <a:t>2017/10/31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FCF8-0092-4D85-A1F1-14FF563AE02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0CDD-9EE7-4EEC-A0B9-61E36A942064}" type="datetimeFigureOut">
              <a:rPr kumimoji="1" lang="ja-JP" altLang="en-US" smtClean="0"/>
              <a:pPr/>
              <a:t>2017/10/31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FCF8-0092-4D85-A1F1-14FF563AE02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0CDD-9EE7-4EEC-A0B9-61E36A942064}" type="datetimeFigureOut">
              <a:rPr kumimoji="1" lang="ja-JP" altLang="en-US" smtClean="0"/>
              <a:pPr/>
              <a:t>2017/10/31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FCF8-0092-4D85-A1F1-14FF563AE02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0CDD-9EE7-4EEC-A0B9-61E36A942064}" type="datetimeFigureOut">
              <a:rPr kumimoji="1" lang="ja-JP" altLang="en-US" smtClean="0"/>
              <a:pPr/>
              <a:t>2017/10/31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FCF8-0092-4D85-A1F1-14FF563AE02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0CDD-9EE7-4EEC-A0B9-61E36A942064}" type="datetimeFigureOut">
              <a:rPr kumimoji="1" lang="ja-JP" altLang="en-US" smtClean="0"/>
              <a:pPr/>
              <a:t>2017/10/31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FCF8-0092-4D85-A1F1-14FF563AE02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0CDD-9EE7-4EEC-A0B9-61E36A942064}" type="datetimeFigureOut">
              <a:rPr kumimoji="1" lang="ja-JP" altLang="en-US" smtClean="0"/>
              <a:pPr/>
              <a:t>2017/10/31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FCF8-0092-4D85-A1F1-14FF563AE02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80CDD-9EE7-4EEC-A0B9-61E36A942064}" type="datetimeFigureOut">
              <a:rPr kumimoji="1" lang="ja-JP" altLang="en-US" smtClean="0"/>
              <a:pPr/>
              <a:t>2017/10/31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8FCF8-0092-4D85-A1F1-14FF563AE02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IMG_2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860715"/>
            <a:ext cx="5904656" cy="393643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691680" y="20524"/>
            <a:ext cx="620975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 smtClean="0">
                <a:latin typeface="Adobe Gothic Std B" pitchFamily="34" charset="-128"/>
                <a:ea typeface="Adobe Gothic Std B" pitchFamily="34" charset="-128"/>
              </a:rPr>
              <a:t>知ってほしい！在来作物</a:t>
            </a:r>
            <a:endParaRPr lang="en-US" altLang="ja-JP" sz="1100" dirty="0" smtClean="0"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ja-JP" altLang="en-US" sz="1100" dirty="0" smtClean="0">
                <a:latin typeface="Adobe Gothic Std B" pitchFamily="34" charset="-128"/>
                <a:ea typeface="Adobe Gothic Std B" pitchFamily="34" charset="-128"/>
              </a:rPr>
              <a:t>ある</a:t>
            </a:r>
            <a:r>
              <a:rPr lang="ja-JP" altLang="en-US" sz="1100" dirty="0">
                <a:latin typeface="Adobe Gothic Std B" pitchFamily="34" charset="-128"/>
                <a:ea typeface="Adobe Gothic Std B" pitchFamily="34" charset="-128"/>
              </a:rPr>
              <a:t>地域で、世代を超えて栽培者に</a:t>
            </a:r>
            <a:r>
              <a:rPr lang="ja-JP" altLang="en-US" sz="1100" dirty="0" smtClean="0">
                <a:latin typeface="Adobe Gothic Std B" pitchFamily="34" charset="-128"/>
                <a:ea typeface="Adobe Gothic Std B" pitchFamily="34" charset="-128"/>
              </a:rPr>
              <a:t>よって種苗</a:t>
            </a:r>
            <a:r>
              <a:rPr lang="ja-JP" altLang="en-US" sz="1100" dirty="0">
                <a:latin typeface="Adobe Gothic Std B" pitchFamily="34" charset="-128"/>
                <a:ea typeface="Adobe Gothic Std B" pitchFamily="34" charset="-128"/>
              </a:rPr>
              <a:t>の保存が続けられ</a:t>
            </a:r>
            <a:r>
              <a:rPr lang="ja-JP" altLang="en-US" sz="1100" dirty="0" smtClean="0">
                <a:latin typeface="Adobe Gothic Std B" pitchFamily="34" charset="-128"/>
                <a:ea typeface="Adobe Gothic Std B" pitchFamily="34" charset="-128"/>
              </a:rPr>
              <a:t>、</a:t>
            </a:r>
            <a:endParaRPr lang="en-US" altLang="ja-JP" sz="1100" dirty="0" smtClean="0"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ja-JP" altLang="en-US" sz="1100" dirty="0" smtClean="0">
                <a:latin typeface="Adobe Gothic Std B" pitchFamily="34" charset="-128"/>
                <a:ea typeface="Adobe Gothic Std B" pitchFamily="34" charset="-128"/>
              </a:rPr>
              <a:t>特定</a:t>
            </a:r>
            <a:r>
              <a:rPr lang="ja-JP" altLang="en-US" sz="1100" dirty="0">
                <a:latin typeface="Adobe Gothic Std B" pitchFamily="34" charset="-128"/>
                <a:ea typeface="Adobe Gothic Std B" pitchFamily="34" charset="-128"/>
              </a:rPr>
              <a:t>の用途に供されてきた作物の品種・系統</a:t>
            </a:r>
            <a:r>
              <a:rPr lang="ja-JP" altLang="en-US" sz="1100" dirty="0" smtClean="0">
                <a:latin typeface="Adobe Gothic Std B" pitchFamily="34" charset="-128"/>
                <a:ea typeface="Adobe Gothic Std B" pitchFamily="34" charset="-128"/>
              </a:rPr>
              <a:t>を「</a:t>
            </a:r>
            <a:r>
              <a:rPr lang="ja-JP" altLang="en-US" sz="1100" dirty="0">
                <a:latin typeface="Adobe Gothic Std B" pitchFamily="34" charset="-128"/>
                <a:ea typeface="Adobe Gothic Std B" pitchFamily="34" charset="-128"/>
              </a:rPr>
              <a:t>在来作物」といいます</a:t>
            </a:r>
            <a:r>
              <a:rPr lang="ja-JP" altLang="en-US" sz="1100" dirty="0" smtClean="0">
                <a:latin typeface="Adobe Gothic Std B" pitchFamily="34" charset="-128"/>
                <a:ea typeface="Adobe Gothic Std B" pitchFamily="34" charset="-128"/>
              </a:rPr>
              <a:t>。</a:t>
            </a:r>
            <a:endParaRPr lang="en-US" altLang="ja-JP" sz="1100" dirty="0" smtClean="0"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ja-JP" altLang="en-US" sz="1100" dirty="0" smtClean="0">
                <a:latin typeface="Adobe Gothic Std B" pitchFamily="34" charset="-128"/>
                <a:ea typeface="Adobe Gothic Std B" pitchFamily="34" charset="-128"/>
              </a:rPr>
              <a:t>丁子屋では歴史とともに、こうした在来作物の継承も応援しています。</a:t>
            </a:r>
            <a:endParaRPr kumimoji="1" lang="en-US" altLang="ja-JP" sz="1100" dirty="0" smtClean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33790" y="4955684"/>
            <a:ext cx="69605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200" dirty="0" smtClean="0">
                <a:latin typeface="Adobe Gothic Std B" pitchFamily="34" charset="-128"/>
                <a:ea typeface="Adobe Gothic Std B" pitchFamily="34" charset="-128"/>
              </a:rPr>
              <a:t>そばは福井県大野在来。貴重なおそばです。</a:t>
            </a:r>
            <a:endParaRPr kumimoji="1" lang="en-US" altLang="ja-JP" sz="1200" dirty="0" smtClean="0">
              <a:latin typeface="Adobe Gothic Std B" pitchFamily="34" charset="-128"/>
              <a:ea typeface="Adobe Gothic Std B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200" dirty="0" smtClean="0">
                <a:latin typeface="Adobe Gothic Std B" pitchFamily="34" charset="-128"/>
                <a:ea typeface="Adobe Gothic Std B" pitchFamily="34" charset="-128"/>
              </a:rPr>
              <a:t>静岡在来の自然</a:t>
            </a:r>
            <a:r>
              <a:rPr lang="ja-JP" altLang="en-US" sz="1200" dirty="0">
                <a:latin typeface="Adobe Gothic Std B" pitchFamily="34" charset="-128"/>
                <a:ea typeface="Adobe Gothic Std B" pitchFamily="34" charset="-128"/>
              </a:rPr>
              <a:t>薯</a:t>
            </a:r>
            <a:r>
              <a:rPr lang="ja-JP" altLang="en-US" sz="1200" dirty="0" smtClean="0">
                <a:latin typeface="Adobe Gothic Std B" pitchFamily="34" charset="-128"/>
                <a:ea typeface="Adobe Gothic Std B" pitchFamily="34" charset="-128"/>
              </a:rPr>
              <a:t>も、味付けなしのすったまんまと、自家製白味噌で味付けしたとろろ汁。</a:t>
            </a:r>
            <a:endParaRPr lang="en-US" altLang="ja-JP" sz="1200" dirty="0" smtClean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ja-JP" altLang="en-US" sz="1200" dirty="0" smtClean="0">
                <a:latin typeface="Adobe Gothic Std B" pitchFamily="34" charset="-128"/>
                <a:ea typeface="Adobe Gothic Std B" pitchFamily="34" charset="-128"/>
              </a:rPr>
              <a:t>　　　それぞれの味を食べ比べてください。</a:t>
            </a:r>
            <a:endParaRPr kumimoji="1" lang="en-US" altLang="ja-JP" sz="1200" dirty="0" smtClean="0">
              <a:latin typeface="Adobe Gothic Std B" pitchFamily="34" charset="-128"/>
              <a:ea typeface="Adobe Gothic Std B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200" dirty="0" smtClean="0">
                <a:latin typeface="Adobe Gothic Std B" pitchFamily="34" charset="-128"/>
                <a:ea typeface="Adobe Gothic Std B" pitchFamily="34" charset="-128"/>
              </a:rPr>
              <a:t>かえしは</a:t>
            </a:r>
            <a:r>
              <a:rPr kumimoji="1" lang="en-US" altLang="ja-JP" sz="1200" dirty="0" smtClean="0">
                <a:latin typeface="Adobe Gothic Std B" pitchFamily="34" charset="-128"/>
                <a:ea typeface="Adobe Gothic Std B" pitchFamily="34" charset="-128"/>
              </a:rPr>
              <a:t>13</a:t>
            </a:r>
            <a:r>
              <a:rPr kumimoji="1" lang="ja-JP" altLang="en-US" sz="1200" dirty="0" smtClean="0">
                <a:latin typeface="Adobe Gothic Std B" pitchFamily="34" charset="-128"/>
                <a:ea typeface="Adobe Gothic Std B" pitchFamily="34" charset="-128"/>
              </a:rPr>
              <a:t>代目特製！秘伝のつゆです。</a:t>
            </a:r>
            <a:endParaRPr kumimoji="1" lang="en-US" altLang="ja-JP" sz="1200" dirty="0" smtClean="0">
              <a:latin typeface="Adobe Gothic Std B" pitchFamily="34" charset="-128"/>
              <a:ea typeface="Adobe Gothic Std B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200" dirty="0" smtClean="0">
                <a:latin typeface="Adobe Gothic Std B" pitchFamily="34" charset="-128"/>
                <a:ea typeface="Adobe Gothic Std B" pitchFamily="34" charset="-128"/>
              </a:rPr>
              <a:t>富士の裾野、三島の</a:t>
            </a:r>
            <a:r>
              <a:rPr lang="ja-JP" altLang="en-US" sz="1200" dirty="0">
                <a:latin typeface="Adobe Gothic Std B" pitchFamily="34" charset="-128"/>
                <a:ea typeface="Adobe Gothic Std B" pitchFamily="34" charset="-128"/>
              </a:rPr>
              <a:t>風</a:t>
            </a:r>
            <a:r>
              <a:rPr lang="ja-JP" altLang="en-US" sz="1200" dirty="0" smtClean="0">
                <a:latin typeface="Adobe Gothic Std B" pitchFamily="34" charset="-128"/>
                <a:ea typeface="Adobe Gothic Std B" pitchFamily="34" charset="-128"/>
              </a:rPr>
              <a:t>と</a:t>
            </a:r>
            <a:r>
              <a:rPr lang="ja-JP" altLang="en-US" sz="1200" dirty="0">
                <a:latin typeface="Adobe Gothic Std B" pitchFamily="34" charset="-128"/>
                <a:ea typeface="Adobe Gothic Std B" pitchFamily="34" charset="-128"/>
              </a:rPr>
              <a:t>大地</a:t>
            </a:r>
            <a:r>
              <a:rPr lang="ja-JP" altLang="en-US" sz="1200" dirty="0" smtClean="0">
                <a:latin typeface="Adobe Gothic Std B" pitchFamily="34" charset="-128"/>
                <a:ea typeface="Adobe Gothic Std B" pitchFamily="34" charset="-128"/>
              </a:rPr>
              <a:t>が生んだたく</a:t>
            </a:r>
            <a:r>
              <a:rPr lang="ja-JP" altLang="en-US" sz="1200" dirty="0" err="1" smtClean="0">
                <a:latin typeface="Adobe Gothic Std B" pitchFamily="34" charset="-128"/>
                <a:ea typeface="Adobe Gothic Std B" pitchFamily="34" charset="-128"/>
              </a:rPr>
              <a:t>あんは</a:t>
            </a:r>
            <a:r>
              <a:rPr lang="ja-JP" altLang="en-US" sz="1200" dirty="0" smtClean="0">
                <a:latin typeface="Adobe Gothic Std B" pitchFamily="34" charset="-128"/>
                <a:ea typeface="Adobe Gothic Std B" pitchFamily="34" charset="-128"/>
              </a:rPr>
              <a:t>昔ながらの素朴な味わい。</a:t>
            </a:r>
            <a:endParaRPr lang="en-US" altLang="ja-JP" sz="1200" dirty="0" smtClean="0">
              <a:latin typeface="Adobe Gothic Std B" pitchFamily="34" charset="-128"/>
              <a:ea typeface="Adobe Gothic Std B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200" dirty="0" smtClean="0">
                <a:latin typeface="Adobe Gothic Std B" pitchFamily="34" charset="-128"/>
                <a:ea typeface="Adobe Gothic Std B" pitchFamily="34" charset="-128"/>
              </a:rPr>
              <a:t>シンプルだけど存在感のある味噌汁のたたみいわし。丁子屋定番の椀</a:t>
            </a:r>
            <a:r>
              <a:rPr lang="ja-JP" altLang="en-US" sz="1200" dirty="0" err="1" smtClean="0">
                <a:latin typeface="Adobe Gothic Std B" pitchFamily="34" charset="-128"/>
                <a:ea typeface="Adobe Gothic Std B" pitchFamily="34" charset="-128"/>
              </a:rPr>
              <a:t>だねです</a:t>
            </a:r>
            <a:r>
              <a:rPr lang="ja-JP" altLang="en-US" sz="1200" dirty="0" smtClean="0">
                <a:latin typeface="Adobe Gothic Std B" pitchFamily="34" charset="-128"/>
                <a:ea typeface="Adobe Gothic Std B" pitchFamily="34" charset="-128"/>
              </a:rPr>
              <a:t>。</a:t>
            </a:r>
            <a:endParaRPr lang="en-US" altLang="ja-JP" sz="1200" dirty="0" smtClean="0">
              <a:latin typeface="Adobe Gothic Std B" pitchFamily="34" charset="-128"/>
              <a:ea typeface="Adobe Gothic Std B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Adobe Gothic Std B" pitchFamily="34" charset="-128"/>
                <a:ea typeface="Adobe Gothic Std B" pitchFamily="34" charset="-128"/>
              </a:rPr>
              <a:t>楽しみ方</a:t>
            </a:r>
            <a:r>
              <a:rPr lang="ja-JP" altLang="en-US" sz="1200" dirty="0" smtClean="0">
                <a:latin typeface="Adobe Gothic Std B" pitchFamily="34" charset="-128"/>
                <a:ea typeface="Adobe Gothic Std B" pitchFamily="34" charset="-128"/>
              </a:rPr>
              <a:t>は十人十色。</a:t>
            </a:r>
            <a:endParaRPr lang="en-US" altLang="ja-JP" sz="1200" dirty="0" smtClean="0">
              <a:latin typeface="Adobe Gothic Std B" pitchFamily="34" charset="-128"/>
              <a:ea typeface="Adobe Gothic Std B" pitchFamily="34" charset="-128"/>
            </a:endParaRPr>
          </a:p>
          <a:p>
            <a:pPr marL="285750" indent="-285750"/>
            <a:r>
              <a:rPr lang="ja-JP" altLang="en-US" sz="1200" dirty="0" smtClean="0">
                <a:latin typeface="Adobe Gothic Std B" pitchFamily="34" charset="-128"/>
                <a:ea typeface="Adobe Gothic Std B" pitchFamily="34" charset="-128"/>
              </a:rPr>
              <a:t>　　　在来そば</a:t>
            </a:r>
            <a:r>
              <a:rPr lang="en-US" altLang="ja-JP" sz="1200" dirty="0" smtClean="0">
                <a:latin typeface="Adobe Gothic Std B" pitchFamily="34" charset="-128"/>
                <a:ea typeface="Adobe Gothic Std B" pitchFamily="34" charset="-128"/>
              </a:rPr>
              <a:t>×</a:t>
            </a:r>
            <a:r>
              <a:rPr lang="ja-JP" altLang="en-US" sz="1200" dirty="0" smtClean="0">
                <a:latin typeface="Adobe Gothic Std B" pitchFamily="34" charset="-128"/>
                <a:ea typeface="Adobe Gothic Std B" pitchFamily="34" charset="-128"/>
              </a:rPr>
              <a:t>自然薯そのまんま</a:t>
            </a:r>
            <a:r>
              <a:rPr lang="en-US" altLang="ja-JP" sz="1200" dirty="0" smtClean="0">
                <a:latin typeface="Adobe Gothic Std B" pitchFamily="34" charset="-128"/>
                <a:ea typeface="Adobe Gothic Std B" pitchFamily="34" charset="-128"/>
              </a:rPr>
              <a:t>×</a:t>
            </a:r>
            <a:r>
              <a:rPr lang="ja-JP" altLang="en-US" sz="1200" dirty="0" smtClean="0">
                <a:latin typeface="Adobe Gothic Std B" pitchFamily="34" charset="-128"/>
                <a:ea typeface="Adobe Gothic Std B" pitchFamily="34" charset="-128"/>
              </a:rPr>
              <a:t>とろろ汁</a:t>
            </a:r>
            <a:r>
              <a:rPr lang="en-US" altLang="ja-JP" sz="1200" dirty="0" smtClean="0">
                <a:latin typeface="Adobe Gothic Std B" pitchFamily="34" charset="-128"/>
                <a:ea typeface="Adobe Gothic Std B" pitchFamily="34" charset="-128"/>
              </a:rPr>
              <a:t>×</a:t>
            </a:r>
            <a:r>
              <a:rPr lang="ja-JP" altLang="en-US" sz="1200" dirty="0" err="1" smtClean="0">
                <a:latin typeface="Adobe Gothic Std B" pitchFamily="34" charset="-128"/>
                <a:ea typeface="Adobe Gothic Std B" pitchFamily="34" charset="-128"/>
              </a:rPr>
              <a:t>めんつゆの</a:t>
            </a:r>
            <a:r>
              <a:rPr lang="ja-JP" altLang="en-US" sz="1200" dirty="0" smtClean="0">
                <a:latin typeface="Adobe Gothic Std B" pitchFamily="34" charset="-128"/>
                <a:ea typeface="Adobe Gothic Std B" pitchFamily="34" charset="-128"/>
              </a:rPr>
              <a:t>自由な組み合わせでお楽しみください。</a:t>
            </a:r>
            <a:endParaRPr kumimoji="1" lang="ja-JP" alt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IMG_2140 - コピ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788024" y="0"/>
            <a:ext cx="4314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 smtClean="0">
                <a:solidFill>
                  <a:schemeClr val="bg1"/>
                </a:solidFill>
                <a:latin typeface="+mn-ea"/>
              </a:rPr>
              <a:t>「　在来そば　」　　始めました。　</a:t>
            </a:r>
            <a:r>
              <a:rPr lang="ja-JP" altLang="en-US" sz="1600" b="1" dirty="0" smtClean="0">
                <a:solidFill>
                  <a:schemeClr val="bg1"/>
                </a:solidFill>
                <a:latin typeface="+mn-ea"/>
              </a:rPr>
              <a:t>　</a:t>
            </a:r>
            <a:endParaRPr lang="en-US" altLang="ja-JP" sz="16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1600" b="1" u="sng" dirty="0" smtClean="0">
                <a:solidFill>
                  <a:schemeClr val="bg1"/>
                </a:solidFill>
                <a:latin typeface="+mn-ea"/>
              </a:rPr>
              <a:t>　限定そばとろ膳　「　在来　」　　</a:t>
            </a:r>
            <a:r>
              <a:rPr lang="en-US" altLang="ja-JP" sz="1600" b="1" u="sng" dirty="0" smtClean="0">
                <a:solidFill>
                  <a:schemeClr val="bg1"/>
                </a:solidFill>
                <a:latin typeface="+mn-ea"/>
              </a:rPr>
              <a:t>1980</a:t>
            </a:r>
            <a:r>
              <a:rPr lang="ja-JP" altLang="en-US" sz="1600" b="1" u="sng" dirty="0" smtClean="0">
                <a:solidFill>
                  <a:schemeClr val="bg1"/>
                </a:solidFill>
                <a:latin typeface="+mn-ea"/>
              </a:rPr>
              <a:t>　</a:t>
            </a:r>
            <a:r>
              <a:rPr lang="ja-JP" altLang="en-US" sz="1100" b="1" u="sng" dirty="0" smtClean="0">
                <a:solidFill>
                  <a:schemeClr val="bg1"/>
                </a:solidFill>
                <a:latin typeface="+mn-ea"/>
              </a:rPr>
              <a:t>円　</a:t>
            </a:r>
            <a:r>
              <a:rPr lang="en-US" altLang="ja-JP" sz="1100" b="1" u="sng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ja-JP" altLang="en-US" sz="1100" b="1" u="sng" dirty="0" smtClean="0">
                <a:solidFill>
                  <a:schemeClr val="bg1"/>
                </a:solidFill>
                <a:latin typeface="+mn-ea"/>
              </a:rPr>
              <a:t>込）　</a:t>
            </a:r>
            <a:r>
              <a:rPr lang="ja-JP" altLang="en-US" sz="1100" b="1" dirty="0" smtClean="0">
                <a:solidFill>
                  <a:schemeClr val="bg1"/>
                </a:solidFill>
                <a:latin typeface="+mn-ea"/>
              </a:rPr>
              <a:t>　　</a:t>
            </a:r>
            <a:endParaRPr kumimoji="1"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55776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4048" y="576843"/>
            <a:ext cx="3510898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　                   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とろろ汁 　　麦飯　　</a:t>
            </a:r>
            <a:endParaRPr kumimoji="1" lang="en-US" altLang="ja-JP" sz="1400" dirty="0" smtClean="0">
              <a:solidFill>
                <a:schemeClr val="bg1"/>
              </a:solidFill>
            </a:endParaRPr>
          </a:p>
          <a:p>
            <a:endParaRPr kumimoji="1" lang="en-US" altLang="ja-JP" sz="500" dirty="0" smtClean="0">
              <a:solidFill>
                <a:schemeClr val="bg1"/>
              </a:solidFill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</a:rPr>
              <a:t>　静岡在来自然薯　　福井産大野在来そば</a:t>
            </a:r>
            <a:endParaRPr lang="en-US" altLang="ja-JP" sz="700" dirty="0" smtClean="0">
              <a:solidFill>
                <a:schemeClr val="bg1"/>
              </a:solidFill>
            </a:endParaRPr>
          </a:p>
          <a:p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</a:rPr>
              <a:t>      一品小鉢　   味噌汁　  　薬味　　漬物　  　</a:t>
            </a:r>
            <a:endParaRPr lang="en-US" altLang="ja-JP" sz="1400" dirty="0" smtClean="0">
              <a:solidFill>
                <a:schemeClr val="bg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042792" y="1405568"/>
            <a:ext cx="936104" cy="936104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 rot="1194998">
            <a:off x="7991413" y="1550841"/>
            <a:ext cx="1109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</a:rPr>
              <a:t>　</a:t>
            </a:r>
            <a:r>
              <a:rPr kumimoji="1" lang="en-US" altLang="ja-JP" sz="1400" dirty="0" smtClean="0"/>
              <a:t>7</a:t>
            </a:r>
            <a:r>
              <a:rPr kumimoji="1" lang="ja-JP" altLang="en-US" sz="1400" dirty="0" smtClean="0"/>
              <a:t>月のみ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平日限定</a:t>
            </a:r>
            <a:endParaRPr kumimoji="1"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</a:t>
            </a:r>
            <a:r>
              <a:rPr kumimoji="1" lang="en-US" altLang="ja-JP" sz="1400" dirty="0" smtClean="0"/>
              <a:t>20</a:t>
            </a:r>
            <a:r>
              <a:rPr kumimoji="1" lang="ja-JP" altLang="en-US" sz="1400" dirty="0" smtClean="0"/>
              <a:t>食</a:t>
            </a:r>
            <a:endParaRPr kumimoji="1" lang="ja-JP" altLang="en-US" sz="1400" dirty="0"/>
          </a:p>
        </p:txBody>
      </p:sp>
      <p:sp>
        <p:nvSpPr>
          <p:cNvPr id="2" name="角丸四角形吹き出し 1"/>
          <p:cNvSpPr/>
          <p:nvPr/>
        </p:nvSpPr>
        <p:spPr>
          <a:xfrm>
            <a:off x="78264" y="2224992"/>
            <a:ext cx="1325384" cy="612648"/>
          </a:xfrm>
          <a:prstGeom prst="wedgeRoundRectCallout">
            <a:avLst>
              <a:gd name="adj1" fmla="val 48086"/>
              <a:gd name="adj2" fmla="val 80653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13</a:t>
            </a:r>
            <a:r>
              <a:rPr kumimoji="1" lang="ja-JP" altLang="en-US" sz="105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代目</a:t>
            </a:r>
            <a:endParaRPr kumimoji="1" lang="en-US" altLang="ja-JP" sz="1050" dirty="0" smtClean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こだわりのかえし</a:t>
            </a:r>
            <a:endParaRPr kumimoji="1" lang="ja-JP" altLang="en-US" sz="1050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3205112" y="2420888"/>
            <a:ext cx="1224136" cy="612648"/>
          </a:xfrm>
          <a:prstGeom prst="wedgeRoundRectCallout">
            <a:avLst>
              <a:gd name="adj1" fmla="val -42492"/>
              <a:gd name="adj2" fmla="val 75952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もちろん！</a:t>
            </a:r>
            <a:endParaRPr lang="en-US" altLang="ja-JP" sz="1050" dirty="0" smtClean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ja-JP" altLang="en-US" sz="105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静岡産の</a:t>
            </a:r>
            <a:endParaRPr lang="en-US" altLang="ja-JP" sz="1050" dirty="0" smtClean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ja-JP" altLang="en-US" sz="105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在来自然薯</a:t>
            </a:r>
            <a:endParaRPr kumimoji="1" lang="ja-JP" altLang="en-US" sz="1050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6732240" y="1556792"/>
            <a:ext cx="914400" cy="484616"/>
          </a:xfrm>
          <a:prstGeom prst="wedgeRoundRectCallout">
            <a:avLst>
              <a:gd name="adj1" fmla="val -69236"/>
              <a:gd name="adj2" fmla="val 63024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三島の　</a:t>
            </a:r>
            <a:endParaRPr kumimoji="1" lang="en-US" altLang="ja-JP" sz="1050" dirty="0" smtClean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たくあん</a:t>
            </a:r>
            <a:endParaRPr kumimoji="1" lang="ja-JP" altLang="en-US" sz="1050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5652120" y="5013176"/>
            <a:ext cx="1656184" cy="756664"/>
          </a:xfrm>
          <a:prstGeom prst="wedgeRoundRectCallout">
            <a:avLst>
              <a:gd name="adj1" fmla="val -46311"/>
              <a:gd name="adj2" fmla="val 75952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ちょっと</a:t>
            </a:r>
            <a:r>
              <a:rPr lang="ja-JP" altLang="en-US" sz="1050" dirty="0" err="1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めん</a:t>
            </a:r>
            <a:r>
              <a:rPr lang="ja-JP" altLang="en-US" sz="105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つゆを</a:t>
            </a:r>
            <a:endParaRPr lang="en-US" altLang="ja-JP" sz="1050" dirty="0" smtClean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ja-JP" altLang="en-US" sz="105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入れて、つけと</a:t>
            </a:r>
            <a:r>
              <a:rPr lang="ja-JP" altLang="en-US" sz="1050" dirty="0" err="1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ろ</a:t>
            </a:r>
            <a:r>
              <a:rPr lang="ja-JP" altLang="en-US" sz="105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そば</a:t>
            </a:r>
            <a:endParaRPr lang="en-US" altLang="ja-JP" sz="1050" dirty="0" smtClean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ja-JP" altLang="en-US" sz="105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でもいいよね～</a:t>
            </a:r>
            <a:endParaRPr lang="en-US" altLang="ja-JP" sz="1050" dirty="0" smtClean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7344308" y="4077072"/>
            <a:ext cx="1296144" cy="612648"/>
          </a:xfrm>
          <a:prstGeom prst="wedgeRoundRectCallout">
            <a:avLst>
              <a:gd name="adj1" fmla="val 48086"/>
              <a:gd name="adj2" fmla="val 80653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用宗産</a:t>
            </a:r>
            <a:endParaRPr lang="en-US" altLang="ja-JP" sz="1050" dirty="0" smtClean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ja-JP" altLang="en-US" sz="105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たたみいわし</a:t>
            </a:r>
            <a:endParaRPr kumimoji="1" lang="ja-JP" altLang="en-US" sz="1050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3131840" y="4293096"/>
            <a:ext cx="1152128" cy="612648"/>
          </a:xfrm>
          <a:prstGeom prst="wedgeRoundRectCallout">
            <a:avLst>
              <a:gd name="adj1" fmla="val 60926"/>
              <a:gd name="adj2" fmla="val -72174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貴重な</a:t>
            </a:r>
            <a:endParaRPr lang="en-US" altLang="ja-JP" sz="1050" dirty="0" smtClean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ja-JP" altLang="en-US" sz="105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福井大野</a:t>
            </a:r>
            <a:endParaRPr lang="en-US" altLang="ja-JP" sz="1050" dirty="0" smtClean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ja-JP" altLang="en-US" sz="105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在来そば</a:t>
            </a:r>
            <a:endParaRPr kumimoji="1" lang="ja-JP" altLang="en-US" sz="1050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2" name="角丸四角形吹き出し 21"/>
          <p:cNvSpPr/>
          <p:nvPr/>
        </p:nvSpPr>
        <p:spPr>
          <a:xfrm>
            <a:off x="4355976" y="1556792"/>
            <a:ext cx="1656184" cy="432048"/>
          </a:xfrm>
          <a:prstGeom prst="wedgeRoundRectCallout">
            <a:avLst>
              <a:gd name="adj1" fmla="val 46118"/>
              <a:gd name="adj2" fmla="val 93173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わさびはそばと一緒につまんでも</a:t>
            </a:r>
            <a:r>
              <a:rPr kumimoji="1" lang="ja-JP" altLang="en-US" sz="1050" dirty="0" err="1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良し</a:t>
            </a:r>
            <a:r>
              <a:rPr kumimoji="1" lang="ja-JP" altLang="en-US" sz="105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！</a:t>
            </a:r>
            <a:endParaRPr kumimoji="1" lang="ja-JP" altLang="en-US" sz="1050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251520" y="4437112"/>
            <a:ext cx="1656184" cy="612648"/>
          </a:xfrm>
          <a:prstGeom prst="wedgeRoundRectCallout">
            <a:avLst>
              <a:gd name="adj1" fmla="val 40640"/>
              <a:gd name="adj2" fmla="val 78588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整腸作用のある麦が</a:t>
            </a:r>
            <a:endParaRPr lang="en-US" altLang="ja-JP" sz="1050" dirty="0" smtClean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ja-JP" altLang="en-US" sz="105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３割入ってます</a:t>
            </a:r>
            <a:endParaRPr lang="en-US" altLang="ja-JP" sz="1050" dirty="0" smtClean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150</Words>
  <Application>Microsoft Office PowerPoint</Application>
  <PresentationFormat>画面に合わせる (4:3)</PresentationFormat>
  <Paragraphs>40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スライド 1</vt:lpstr>
      <vt:lpstr>スライド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柴山広行</dc:creator>
  <cp:lastModifiedBy>柴山広行</cp:lastModifiedBy>
  <cp:revision>10</cp:revision>
  <dcterms:created xsi:type="dcterms:W3CDTF">2017-06-24T09:08:06Z</dcterms:created>
  <dcterms:modified xsi:type="dcterms:W3CDTF">2017-10-31T10:19:32Z</dcterms:modified>
</cp:coreProperties>
</file>